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57" r:id="rId4"/>
    <p:sldId id="317" r:id="rId5"/>
    <p:sldId id="318" r:id="rId6"/>
    <p:sldId id="319" r:id="rId7"/>
    <p:sldId id="320" r:id="rId8"/>
    <p:sldId id="321" r:id="rId9"/>
    <p:sldId id="258" r:id="rId10"/>
    <p:sldId id="259" r:id="rId11"/>
    <p:sldId id="322" r:id="rId12"/>
    <p:sldId id="260" r:id="rId13"/>
    <p:sldId id="323" r:id="rId14"/>
    <p:sldId id="261" r:id="rId15"/>
    <p:sldId id="324" r:id="rId16"/>
    <p:sldId id="262" r:id="rId17"/>
    <p:sldId id="325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82" r:id="rId34"/>
    <p:sldId id="278" r:id="rId35"/>
    <p:sldId id="299" r:id="rId36"/>
    <p:sldId id="279" r:id="rId37"/>
    <p:sldId id="280" r:id="rId38"/>
    <p:sldId id="281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367" r:id="rId49"/>
    <p:sldId id="366" r:id="rId50"/>
    <p:sldId id="368" r:id="rId51"/>
    <p:sldId id="370" r:id="rId52"/>
    <p:sldId id="371" r:id="rId53"/>
    <p:sldId id="294" r:id="rId54"/>
    <p:sldId id="295" r:id="rId55"/>
    <p:sldId id="296" r:id="rId56"/>
    <p:sldId id="297" r:id="rId57"/>
    <p:sldId id="298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4.xml"/><Relationship Id="rId59" Type="http://schemas.openxmlformats.org/officeDocument/2006/relationships/presProps" Target="presProps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Kaldi</a:t>
            </a:r>
            <a:r>
              <a:rPr lang="zh-CN" altLang="en-US"/>
              <a:t>工具箱简介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梅俊杰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909945" y="544830"/>
            <a:ext cx="5888990" cy="57365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05450" y="278765"/>
            <a:ext cx="6322695" cy="6160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34025" y="375285"/>
            <a:ext cx="6187440" cy="60280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33390" y="354330"/>
            <a:ext cx="6163310" cy="6005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615305" y="499110"/>
            <a:ext cx="6061075" cy="5904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38470" y="424180"/>
            <a:ext cx="6111875" cy="5954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60650" y="164465"/>
            <a:ext cx="9216390" cy="6012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309235" y="363220"/>
            <a:ext cx="6569710" cy="5935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安装</a:t>
            </a:r>
            <a:r>
              <a:rPr lang="en-US" altLang="zh-CN"/>
              <a:t>Ubuntu</a:t>
            </a:r>
            <a:r>
              <a:rPr lang="zh-CN" altLang="en-US"/>
              <a:t>操作系统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Font typeface="Arial" charset="0"/>
              <a:buChar char="•"/>
            </a:pPr>
            <a:r>
              <a:rPr lang="zh-CN" altLang="en-US"/>
              <a:t>一切准备工作完成后点击开启</a:t>
            </a:r>
            <a:endParaRPr lang="zh-CN" altLang="en-US"/>
          </a:p>
          <a:p>
            <a:pPr marL="0" indent="0">
              <a:buFont typeface="Arial" charset="0"/>
              <a:buNone/>
            </a:pPr>
            <a:r>
              <a:rPr lang="zh-CN" altLang="en-US"/>
              <a:t>      虚拟机按钮。</a:t>
            </a:r>
            <a:endParaRPr lang="zh-CN" altLang="en-US"/>
          </a:p>
          <a:p>
            <a:pPr marL="457200" indent="-457200">
              <a:buFont typeface="Arial" charset="0"/>
              <a:buChar char="•"/>
            </a:pPr>
            <a:r>
              <a:rPr lang="zh-CN" altLang="en-US"/>
              <a:t>进入欢迎界面选择 中文（简体）</a:t>
            </a:r>
            <a:endParaRPr lang="en-US" altLang="zh-CN"/>
          </a:p>
          <a:p>
            <a:pPr>
              <a:buFont typeface="Arial" charset="0"/>
              <a:buChar char="•"/>
            </a:pPr>
            <a:r>
              <a:rPr lang="zh-CN" altLang="en-US"/>
              <a:t>  安装</a:t>
            </a:r>
            <a:r>
              <a:rPr lang="en-US" altLang="zh-CN"/>
              <a:t>Ubuntu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9830" y="732790"/>
            <a:ext cx="5878830" cy="5019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3515" y="13335"/>
            <a:ext cx="11901170" cy="6163945"/>
          </a:xfrm>
        </p:spPr>
        <p:txBody>
          <a:bodyPr/>
          <a:p>
            <a:r>
              <a:rPr lang="zh-CN" altLang="en-US"/>
              <a:t>为了加快安装速度选择断开互联网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05" y="1040765"/>
            <a:ext cx="5729605" cy="5394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040" y="1076960"/>
            <a:ext cx="6084570" cy="5368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kaldi</a:t>
            </a:r>
            <a:r>
              <a:rPr lang="zh-CN" altLang="en-US"/>
              <a:t>是一款基于</a:t>
            </a:r>
            <a:r>
              <a:rPr lang="en-US" altLang="zh-CN"/>
              <a:t>c++</a:t>
            </a:r>
            <a:r>
              <a:rPr lang="zh-CN" altLang="en-US"/>
              <a:t>编写的完全开源的语音识别工具箱。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支持主流的特征提取：</a:t>
            </a:r>
            <a:r>
              <a:rPr lang="en-US" altLang="zh-CN"/>
              <a:t>MFCC PLP</a:t>
            </a:r>
            <a:r>
              <a:rPr lang="zh-CN" altLang="en-US"/>
              <a:t>等</a:t>
            </a:r>
            <a:endParaRPr lang="zh-CN" altLang="en-US"/>
          </a:p>
          <a:p>
            <a:r>
              <a:rPr lang="zh-CN" altLang="en-US"/>
              <a:t>支持传统的</a:t>
            </a:r>
            <a:r>
              <a:rPr lang="en-US" altLang="zh-CN"/>
              <a:t>GMM-HMM</a:t>
            </a:r>
            <a:r>
              <a:rPr lang="zh-CN" altLang="en-US"/>
              <a:t>的声学模型构建</a:t>
            </a:r>
            <a:endParaRPr lang="zh-CN" altLang="en-US"/>
          </a:p>
          <a:p>
            <a:r>
              <a:rPr lang="zh-CN" altLang="en-US"/>
              <a:t>支持</a:t>
            </a:r>
            <a:r>
              <a:rPr lang="en-US" altLang="zh-CN"/>
              <a:t>WFST</a:t>
            </a:r>
            <a:r>
              <a:rPr lang="zh-CN" altLang="en-US"/>
              <a:t>的解码策略</a:t>
            </a:r>
            <a:endParaRPr lang="zh-CN" altLang="en-US"/>
          </a:p>
          <a:p>
            <a:r>
              <a:rPr lang="zh-CN" altLang="en-US"/>
              <a:t>支持深度神经网络的声学建模</a:t>
            </a:r>
            <a:endParaRPr lang="zh-CN" altLang="en-US"/>
          </a:p>
          <a:p>
            <a:r>
              <a:rPr lang="zh-CN" altLang="en-US"/>
              <a:t>完善的社区支持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6615" y="1715135"/>
            <a:ext cx="3141980" cy="819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845" y="439420"/>
            <a:ext cx="6044565" cy="5753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160" y="431165"/>
            <a:ext cx="5927090" cy="57937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" y="104140"/>
            <a:ext cx="11947525" cy="6575425"/>
          </a:xfrm>
        </p:spPr>
        <p:txBody>
          <a:bodyPr/>
          <a:p>
            <a:pPr marL="0" indent="0">
              <a:buNone/>
            </a:pPr>
            <a:r>
              <a:rPr lang="zh-CN" altLang="en-US"/>
              <a:t>创建用户名和密码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785" y="1029970"/>
            <a:ext cx="5785485" cy="5485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315" y="1003935"/>
            <a:ext cx="5873750" cy="5551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" y="256540"/>
            <a:ext cx="11779885" cy="5920740"/>
          </a:xfrm>
        </p:spPr>
        <p:txBody>
          <a:bodyPr/>
          <a:p>
            <a:r>
              <a:rPr lang="zh-CN" altLang="en-US"/>
              <a:t>安装完毕重启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9310" y="685800"/>
            <a:ext cx="7216775" cy="5436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安装</a:t>
            </a:r>
            <a:r>
              <a:rPr lang="en-US" altLang="zh-CN"/>
              <a:t>Kaldi</a:t>
            </a:r>
            <a:r>
              <a:rPr lang="zh-CN" altLang="en-US"/>
              <a:t>工具箱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登陆到</a:t>
            </a:r>
            <a:r>
              <a:rPr lang="en-US" altLang="zh-CN"/>
              <a:t>Ubuntu</a:t>
            </a:r>
            <a:r>
              <a:rPr lang="zh-CN" altLang="en-US"/>
              <a:t>操作系统                   修改</a:t>
            </a:r>
            <a:r>
              <a:rPr lang="en-US" altLang="zh-CN"/>
              <a:t>Ubuntu</a:t>
            </a:r>
            <a:r>
              <a:rPr lang="zh-CN" altLang="en-US"/>
              <a:t>系统的分辨率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0" y="2351405"/>
            <a:ext cx="5179060" cy="3883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445" y="2352675"/>
            <a:ext cx="5466715" cy="3902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755" y="317500"/>
            <a:ext cx="11155045" cy="6377940"/>
          </a:xfrm>
        </p:spPr>
        <p:txBody>
          <a:bodyPr/>
          <a:p>
            <a:r>
              <a:rPr lang="zh-CN" altLang="en-US"/>
              <a:t>使用</a:t>
            </a:r>
            <a:r>
              <a:rPr lang="en-US" altLang="zh-CN"/>
              <a:t>ctrl+alt+t</a:t>
            </a:r>
            <a:r>
              <a:rPr lang="zh-CN" altLang="en-US"/>
              <a:t>快捷键进入终端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8905" y="971550"/>
            <a:ext cx="8010525" cy="5332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9080" y="347980"/>
            <a:ext cx="11719560" cy="6454140"/>
          </a:xfrm>
        </p:spPr>
        <p:txBody>
          <a:bodyPr/>
          <a:p>
            <a:r>
              <a:rPr lang="zh-CN" altLang="en-US"/>
              <a:t>更新源</a:t>
            </a:r>
            <a:endParaRPr lang="zh-CN" altLang="en-US"/>
          </a:p>
          <a:p>
            <a:r>
              <a:rPr lang="zh-CN" altLang="en-US"/>
              <a:t>在终端中键入</a:t>
            </a:r>
            <a:r>
              <a:rPr lang="en-US" altLang="zh-CN"/>
              <a:t>sudo apt-get update </a:t>
            </a:r>
            <a:r>
              <a:rPr lang="zh-CN" altLang="en-US"/>
              <a:t>命令 然后输入密码 回车。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4310" y="1436370"/>
            <a:ext cx="8057515" cy="4968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3515" y="133985"/>
            <a:ext cx="11901170" cy="6713855"/>
          </a:xfrm>
        </p:spPr>
        <p:txBody>
          <a:bodyPr/>
          <a:p>
            <a:pPr marL="0" indent="0">
              <a:buNone/>
            </a:pPr>
            <a:r>
              <a:rPr lang="en-US" altLang="zh-CN"/>
              <a:t>kaldi</a:t>
            </a:r>
            <a:r>
              <a:rPr lang="zh-CN" altLang="en-US"/>
              <a:t>项目现在托管在</a:t>
            </a:r>
            <a:r>
              <a:rPr lang="en-US" altLang="zh-CN"/>
              <a:t>github</a:t>
            </a:r>
            <a:r>
              <a:rPr lang="zh-CN" altLang="en-US"/>
              <a:t>上 ，需要使用</a:t>
            </a:r>
            <a:r>
              <a:rPr lang="en-US" altLang="zh-CN"/>
              <a:t>git</a:t>
            </a:r>
            <a:r>
              <a:rPr lang="zh-CN" altLang="en-US"/>
              <a:t>命令将其下载到本地。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安装</a:t>
            </a:r>
            <a:r>
              <a:rPr lang="en-US" altLang="zh-CN"/>
              <a:t>git </a:t>
            </a:r>
            <a:r>
              <a:rPr lang="zh-CN" altLang="en-US"/>
              <a:t>在终端中键入 </a:t>
            </a:r>
            <a:r>
              <a:rPr lang="en-US" altLang="zh-CN"/>
              <a:t>sudo apt-get install git 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输入密码 回车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7175" y="1394460"/>
            <a:ext cx="7943850" cy="50914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" y="-3175"/>
            <a:ext cx="12009120" cy="6833870"/>
          </a:xfrm>
        </p:spPr>
        <p:txBody>
          <a:bodyPr/>
          <a:p>
            <a:r>
              <a:rPr lang="zh-CN" altLang="en-US"/>
              <a:t>获取</a:t>
            </a:r>
            <a:r>
              <a:rPr lang="en-US" altLang="zh-CN"/>
              <a:t>kaldi</a:t>
            </a:r>
            <a:r>
              <a:rPr lang="zh-CN" altLang="en-US"/>
              <a:t>源码</a:t>
            </a:r>
            <a:endParaRPr lang="zh-CN" altLang="en-US"/>
          </a:p>
          <a:p>
            <a:r>
              <a:rPr lang="zh-CN" altLang="en-US"/>
              <a:t>在终端中键入 </a:t>
            </a:r>
            <a:endParaRPr lang="zh-CN" altLang="en-US"/>
          </a:p>
          <a:p>
            <a:r>
              <a:rPr lang="en-US" altLang="zh-CN"/>
              <a:t>git clone https://github.com/kaldi-asr/kaldi.git kaldi-trunnk</a:t>
            </a:r>
            <a:endParaRPr lang="en-US" altLang="zh-CN"/>
          </a:p>
          <a:p>
            <a:r>
              <a:rPr lang="zh-CN" altLang="en-US"/>
              <a:t>输入密码 回车</a:t>
            </a:r>
            <a:endParaRPr lang="zh-CN" altLang="en-US"/>
          </a:p>
          <a:p>
            <a:r>
              <a:rPr lang="en-US" altLang="zh-CN"/>
              <a:t>cd kaldi-trunk </a:t>
            </a:r>
            <a:r>
              <a:rPr lang="zh-CN" altLang="en-US"/>
              <a:t>目录 键入</a:t>
            </a:r>
            <a:r>
              <a:rPr lang="en-US" altLang="zh-CN"/>
              <a:t>git checkout</a:t>
            </a:r>
            <a:r>
              <a:rPr lang="zh-CN" altLang="en-US"/>
              <a:t>命令检查源码一致性。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3185" y="2485390"/>
            <a:ext cx="6953250" cy="4291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9640" y="73025"/>
            <a:ext cx="11292840" cy="6850380"/>
          </a:xfrm>
        </p:spPr>
        <p:txBody>
          <a:bodyPr/>
          <a:p>
            <a:r>
              <a:rPr lang="zh-CN" altLang="en-US"/>
              <a:t>编译</a:t>
            </a:r>
            <a:r>
              <a:rPr lang="en-US" altLang="zh-CN"/>
              <a:t>kaldi</a:t>
            </a:r>
            <a:r>
              <a:rPr lang="zh-CN" altLang="en-US"/>
              <a:t>源码</a:t>
            </a:r>
            <a:endParaRPr lang="zh-CN" altLang="en-US"/>
          </a:p>
          <a:p>
            <a:r>
              <a:rPr lang="zh-CN" altLang="en-US"/>
              <a:t>在终端键入 </a:t>
            </a:r>
            <a:r>
              <a:rPr lang="en-US" altLang="zh-CN"/>
              <a:t>cd kaldi-trunk/tools/extras</a:t>
            </a:r>
            <a:endParaRPr lang="en-US" altLang="zh-CN"/>
          </a:p>
          <a:p>
            <a:r>
              <a:rPr lang="zh-CN" altLang="en-US"/>
              <a:t>键入</a:t>
            </a:r>
            <a:r>
              <a:rPr lang="en-US" altLang="zh-CN"/>
              <a:t>ls </a:t>
            </a:r>
            <a:r>
              <a:rPr lang="zh-CN" altLang="en-US"/>
              <a:t>命令 列出当前目录所有文件</a:t>
            </a:r>
            <a:endParaRPr lang="zh-CN" altLang="en-US"/>
          </a:p>
          <a:p>
            <a:r>
              <a:rPr lang="zh-CN" altLang="en-US"/>
              <a:t>键入</a:t>
            </a:r>
            <a:r>
              <a:rPr lang="en-US" altLang="zh-CN"/>
              <a:t>./check_dependencies.sh</a:t>
            </a:r>
            <a:r>
              <a:rPr lang="zh-CN" altLang="en-US"/>
              <a:t>执行该脚本检查包依赖情况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1505" y="2017395"/>
            <a:ext cx="7753985" cy="4829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355" y="-2540"/>
            <a:ext cx="12099290" cy="6849745"/>
          </a:xfrm>
        </p:spPr>
        <p:txBody>
          <a:bodyPr/>
          <a:p>
            <a:r>
              <a:rPr lang="zh-CN" altLang="en-US"/>
              <a:t>根据提示安装所需要的包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键入 </a:t>
            </a:r>
            <a:r>
              <a:rPr lang="en-US" altLang="zh-CN"/>
              <a:t>sudo apt-get install g++ zlib1g-dev automake autoconf libtool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     subversion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     sudo apt-get install libatlas3-base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         sudo ln -s -f bash bin/sh </a:t>
            </a:r>
            <a:r>
              <a:rPr lang="zh-CN" altLang="en-US"/>
              <a:t>（该命令获取</a:t>
            </a:r>
            <a:r>
              <a:rPr lang="en-US" altLang="zh-CN"/>
              <a:t>shell</a:t>
            </a:r>
            <a:r>
              <a:rPr lang="zh-CN" altLang="en-US"/>
              <a:t>脚本的执行权）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720" y="553720"/>
            <a:ext cx="9857105" cy="3693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 altLang="zh-CN"/>
              <a:t>Kaldi</a:t>
            </a:r>
            <a:r>
              <a:rPr lang="zh-CN" altLang="en-US"/>
              <a:t>的组织架构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08930" y="431800"/>
            <a:ext cx="6534150" cy="55137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9160" y="2019300"/>
            <a:ext cx="441960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zh-CN" altLang="en-US"/>
              <a:t>外部库</a:t>
            </a:r>
            <a:endParaRPr lang="en-US" altLang="zh-CN"/>
          </a:p>
          <a:p>
            <a:pPr marL="285750" indent="-285750">
              <a:buFont typeface="Arial" charset="0"/>
              <a:buChar char="•"/>
            </a:pPr>
            <a:r>
              <a:rPr lang="en-US" altLang="zh-CN"/>
              <a:t>kaldi</a:t>
            </a:r>
            <a:r>
              <a:rPr lang="zh-CN" altLang="en-US"/>
              <a:t>自身的</a:t>
            </a:r>
            <a:r>
              <a:rPr lang="en-US" altLang="zh-CN"/>
              <a:t>C++</a:t>
            </a:r>
            <a:r>
              <a:rPr lang="zh-CN" altLang="en-US"/>
              <a:t>库</a:t>
            </a:r>
            <a:endParaRPr lang="zh-CN" altLang="en-US"/>
          </a:p>
          <a:p>
            <a:pPr marL="285750" indent="-285750">
              <a:buFont typeface="Arial" charset="0"/>
              <a:buChar char="•"/>
            </a:pPr>
            <a:r>
              <a:rPr lang="en-US" altLang="zh-CN"/>
              <a:t>C++</a:t>
            </a:r>
            <a:r>
              <a:rPr lang="zh-CN" altLang="en-US"/>
              <a:t>可执行文件</a:t>
            </a:r>
            <a:endParaRPr lang="zh-CN" altLang="en-US"/>
          </a:p>
          <a:p>
            <a:pPr marL="285750" indent="-285750">
              <a:buFont typeface="Arial" charset="0"/>
              <a:buChar char="•"/>
            </a:pPr>
            <a:r>
              <a:rPr lang="en-US" altLang="zh-CN"/>
              <a:t>Shell</a:t>
            </a:r>
            <a:r>
              <a:rPr lang="zh-CN" altLang="en-US"/>
              <a:t>脚本调用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8" dur="2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15" y="26035"/>
            <a:ext cx="5868670" cy="6363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7890" y="-10160"/>
            <a:ext cx="6181725" cy="64027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875" y="57785"/>
            <a:ext cx="11337925" cy="6805295"/>
          </a:xfrm>
        </p:spPr>
        <p:txBody>
          <a:bodyPr/>
          <a:p>
            <a:r>
              <a:rPr lang="zh-CN" altLang="en-US"/>
              <a:t>在终端键入</a:t>
            </a:r>
            <a:r>
              <a:rPr lang="en-US" altLang="zh-CN"/>
              <a:t>cd kaldi-trunk/tools</a:t>
            </a:r>
            <a:endParaRPr lang="en-US" altLang="zh-CN"/>
          </a:p>
          <a:p>
            <a:r>
              <a:rPr lang="zh-CN" altLang="en-US"/>
              <a:t>键入</a:t>
            </a:r>
            <a:r>
              <a:rPr lang="en-US" altLang="zh-CN"/>
              <a:t>ls</a:t>
            </a:r>
            <a:r>
              <a:rPr lang="zh-CN" altLang="en-US"/>
              <a:t>命令 列出当前目录文件</a:t>
            </a:r>
            <a:endParaRPr lang="zh-CN" altLang="en-US"/>
          </a:p>
          <a:p>
            <a:r>
              <a:rPr lang="zh-CN" altLang="en-US"/>
              <a:t>键入</a:t>
            </a:r>
            <a:r>
              <a:rPr lang="en-US" altLang="zh-CN"/>
              <a:t>make </a:t>
            </a:r>
            <a:r>
              <a:rPr lang="zh-CN" altLang="en-US"/>
              <a:t>进行编译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8425" y="1572260"/>
            <a:ext cx="8275955" cy="52508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" y="27940"/>
            <a:ext cx="11292840" cy="6758940"/>
          </a:xfrm>
        </p:spPr>
        <p:txBody>
          <a:bodyPr/>
          <a:p>
            <a:r>
              <a:rPr lang="zh-CN" altLang="en-US"/>
              <a:t>这里出现警告 </a:t>
            </a:r>
            <a:r>
              <a:rPr lang="en-US" altLang="zh-CN"/>
              <a:t>IRSTLM</a:t>
            </a:r>
            <a:r>
              <a:rPr lang="zh-CN" altLang="en-US"/>
              <a:t>库没有安装，其他一切</a:t>
            </a:r>
            <a:r>
              <a:rPr lang="en-US" altLang="zh-CN"/>
              <a:t>OK</a:t>
            </a:r>
            <a:endParaRPr lang="en-US" altLang="zh-CN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根据提示：键入 </a:t>
            </a:r>
            <a:r>
              <a:rPr lang="en-US" altLang="zh-CN"/>
              <a:t>cd kaldi-trunk/tools/extras 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                     键入 </a:t>
            </a:r>
            <a:r>
              <a:rPr lang="en-US" altLang="zh-CN"/>
              <a:t>./install_irstlm.sh </a:t>
            </a:r>
            <a:r>
              <a:rPr lang="zh-CN" altLang="en-US"/>
              <a:t>安装</a:t>
            </a:r>
            <a:r>
              <a:rPr lang="en-US" altLang="zh-CN"/>
              <a:t>IRSTLM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375" y="1013460"/>
            <a:ext cx="11730990" cy="13004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10" y="4657725"/>
            <a:ext cx="11356975" cy="1429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3660"/>
            <a:ext cx="10515600" cy="6103620"/>
          </a:xfrm>
        </p:spPr>
        <p:txBody>
          <a:bodyPr/>
          <a:p>
            <a:r>
              <a:rPr lang="en-US" altLang="zh-CN"/>
              <a:t>kaldi-trunk/tools</a:t>
            </a:r>
            <a:r>
              <a:rPr lang="zh-CN" altLang="en-US"/>
              <a:t>目录下主要是一些外部库，这部分准备完成</a:t>
            </a:r>
            <a:endParaRPr lang="zh-CN" altLang="en-US"/>
          </a:p>
          <a:p>
            <a:r>
              <a:rPr lang="zh-CN" altLang="en-US"/>
              <a:t> 编译</a:t>
            </a:r>
            <a:r>
              <a:rPr lang="en-US" altLang="zh-CN"/>
              <a:t>kaldi</a:t>
            </a:r>
            <a:r>
              <a:rPr lang="zh-CN" altLang="en-US"/>
              <a:t>的源码</a:t>
            </a:r>
            <a:endParaRPr lang="zh-CN" altLang="en-US"/>
          </a:p>
          <a:p>
            <a:r>
              <a:rPr lang="zh-CN" altLang="en-US"/>
              <a:t>在终端键入 </a:t>
            </a:r>
            <a:r>
              <a:rPr lang="en-US" altLang="zh-CN"/>
              <a:t>cd kaldi-trunk/src</a:t>
            </a:r>
            <a:endParaRPr lang="en-US" altLang="zh-CN"/>
          </a:p>
          <a:p>
            <a:r>
              <a:rPr lang="zh-CN" altLang="en-US"/>
              <a:t>键入</a:t>
            </a:r>
            <a:r>
              <a:rPr lang="en-US" altLang="zh-CN"/>
              <a:t>ls</a:t>
            </a:r>
            <a:r>
              <a:rPr lang="zh-CN" altLang="en-US"/>
              <a:t>命令列出当前目录的文件</a:t>
            </a:r>
            <a:endParaRPr lang="zh-CN" altLang="en-US"/>
          </a:p>
          <a:p>
            <a:r>
              <a:rPr lang="zh-CN" altLang="en-US"/>
              <a:t>键入</a:t>
            </a:r>
            <a:r>
              <a:rPr lang="en-US" altLang="zh-CN"/>
              <a:t>./configure </a:t>
            </a:r>
            <a:r>
              <a:rPr lang="zh-CN" altLang="en-US"/>
              <a:t>检查外部库安装情况，根据提示进行安装</a:t>
            </a:r>
            <a:endParaRPr lang="zh-CN" altLang="en-US"/>
          </a:p>
          <a:p>
            <a:r>
              <a:rPr lang="zh-CN" altLang="en-US"/>
              <a:t>键入</a:t>
            </a:r>
            <a:r>
              <a:rPr lang="en-US" altLang="zh-CN"/>
              <a:t>make depend </a:t>
            </a:r>
            <a:r>
              <a:rPr lang="zh-CN" altLang="en-US"/>
              <a:t>进行预编译</a:t>
            </a:r>
            <a:endParaRPr lang="zh-CN" altLang="en-US"/>
          </a:p>
          <a:p>
            <a:r>
              <a:rPr lang="zh-CN" altLang="en-US"/>
              <a:t>键入</a:t>
            </a:r>
            <a:r>
              <a:rPr lang="en-US" altLang="zh-CN"/>
              <a:t>make </a:t>
            </a:r>
            <a:r>
              <a:rPr lang="zh-CN" altLang="en-US"/>
              <a:t>进行编译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6390" y="133985"/>
            <a:ext cx="9602470" cy="47313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0040" y="5128260"/>
            <a:ext cx="9479280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由于我们是在虚拟机上运行所以没有</a:t>
            </a:r>
            <a:r>
              <a:rPr lang="en-US" altLang="zh-CN" b="1"/>
              <a:t>CUDA</a:t>
            </a:r>
            <a:r>
              <a:rPr lang="zh-CN" altLang="en-US" b="1"/>
              <a:t>，只要将</a:t>
            </a:r>
            <a:r>
              <a:rPr lang="en-US" altLang="zh-CN" b="1"/>
              <a:t>run.sh</a:t>
            </a:r>
            <a:r>
              <a:rPr lang="zh-CN" altLang="en-US" b="1"/>
              <a:t>中的</a:t>
            </a:r>
            <a:r>
              <a:rPr lang="en-US" altLang="zh-CN" b="1"/>
              <a:t>DNN</a:t>
            </a:r>
            <a:r>
              <a:rPr lang="zh-CN" altLang="en-US" b="1"/>
              <a:t>部分注释掉即可</a:t>
            </a:r>
            <a:endParaRPr lang="zh-CN" altLang="en-US" b="1"/>
          </a:p>
          <a:p>
            <a:r>
              <a:rPr lang="zh-CN" altLang="en-US" b="1"/>
              <a:t>这里要注意</a:t>
            </a:r>
            <a:r>
              <a:rPr lang="en-US" altLang="zh-CN" b="1"/>
              <a:t>gcc</a:t>
            </a:r>
            <a:r>
              <a:rPr lang="zh-CN" altLang="en-US" b="1"/>
              <a:t>版本。</a:t>
            </a:r>
            <a:r>
              <a:rPr lang="en-US" altLang="zh-CN" b="1"/>
              <a:t>gcc-4.8.2</a:t>
            </a:r>
            <a:r>
              <a:rPr lang="zh-CN" altLang="en-US" b="1"/>
              <a:t>有</a:t>
            </a:r>
            <a:r>
              <a:rPr lang="en-US" altLang="zh-CN" b="1"/>
              <a:t>bug</a:t>
            </a:r>
            <a:r>
              <a:rPr lang="zh-CN" altLang="en-US" b="1"/>
              <a:t>会导致</a:t>
            </a:r>
            <a:r>
              <a:rPr lang="en-US" altLang="zh-CN" b="1"/>
              <a:t>kaldi</a:t>
            </a:r>
            <a:r>
              <a:rPr lang="zh-CN" altLang="en-US" b="1"/>
              <a:t>崩溃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381000" y="6027420"/>
            <a:ext cx="8336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make </a:t>
            </a:r>
            <a:r>
              <a:rPr lang="zh-CN" altLang="en-US" b="1"/>
              <a:t>耗时较长请耐心等待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6" dur="2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29845" y="12700"/>
            <a:ext cx="12221210" cy="6788785"/>
          </a:xfrm>
        </p:spPr>
        <p:txBody>
          <a:bodyPr/>
          <a:p>
            <a:r>
              <a:rPr lang="zh-CN" altLang="en-US"/>
              <a:t>检测</a:t>
            </a:r>
            <a:r>
              <a:rPr lang="en-US" altLang="zh-CN"/>
              <a:t>kaldi</a:t>
            </a:r>
            <a:r>
              <a:rPr lang="zh-CN" altLang="en-US"/>
              <a:t>是否编译成功，使用</a:t>
            </a:r>
            <a:r>
              <a:rPr lang="en-US" altLang="zh-CN"/>
              <a:t>kaldi-trunk/egs/yesno</a:t>
            </a:r>
            <a:r>
              <a:rPr lang="zh-CN" altLang="en-US"/>
              <a:t>例子进行测试</a:t>
            </a:r>
            <a:endParaRPr lang="zh-CN" altLang="en-US"/>
          </a:p>
          <a:p>
            <a:r>
              <a:rPr lang="en-US" altLang="zh-CN"/>
              <a:t>yesno</a:t>
            </a:r>
            <a:r>
              <a:rPr lang="zh-CN" altLang="en-US"/>
              <a:t>是关于</a:t>
            </a:r>
            <a:r>
              <a:rPr lang="en-US" altLang="zh-CN"/>
              <a:t>yes</a:t>
            </a:r>
            <a:r>
              <a:rPr lang="zh-CN" altLang="en-US"/>
              <a:t>和</a:t>
            </a:r>
            <a:r>
              <a:rPr lang="en-US" altLang="zh-CN"/>
              <a:t>no</a:t>
            </a:r>
            <a:r>
              <a:rPr lang="zh-CN" altLang="en-US"/>
              <a:t>两个孤立词的识别</a:t>
            </a:r>
            <a:endParaRPr lang="zh-CN" altLang="en-US"/>
          </a:p>
          <a:p>
            <a:r>
              <a:rPr lang="zh-CN" altLang="en-US"/>
              <a:t>在终端键入</a:t>
            </a:r>
            <a:r>
              <a:rPr lang="en-US" altLang="zh-CN"/>
              <a:t>cd kaldi-trunk/egs/yesno/s5 </a:t>
            </a:r>
            <a:r>
              <a:rPr lang="zh-CN" altLang="en-US"/>
              <a:t>进入</a:t>
            </a:r>
            <a:r>
              <a:rPr lang="en-US" altLang="zh-CN"/>
              <a:t>yesno</a:t>
            </a:r>
            <a:r>
              <a:rPr lang="zh-CN" altLang="en-US"/>
              <a:t>样例目录</a:t>
            </a:r>
            <a:endParaRPr lang="zh-CN" altLang="en-US"/>
          </a:p>
          <a:p>
            <a:r>
              <a:rPr lang="zh-CN" altLang="en-US"/>
              <a:t>键入</a:t>
            </a:r>
            <a:r>
              <a:rPr lang="en-US" altLang="zh-CN"/>
              <a:t>ls</a:t>
            </a:r>
            <a:r>
              <a:rPr lang="zh-CN" altLang="en-US"/>
              <a:t>命令查看该目录下有哪些文件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conf</a:t>
            </a:r>
            <a:r>
              <a:rPr lang="zh-CN" altLang="en-US"/>
              <a:t>文件夹里是一些配置文件例如</a:t>
            </a:r>
            <a:r>
              <a:rPr lang="en-US" altLang="zh-CN"/>
              <a:t>MFCC</a:t>
            </a:r>
            <a:r>
              <a:rPr lang="zh-CN" altLang="en-US"/>
              <a:t>的参数 </a:t>
            </a:r>
            <a:r>
              <a:rPr lang="en-US" altLang="zh-CN"/>
              <a:t>HMM</a:t>
            </a:r>
            <a:r>
              <a:rPr lang="zh-CN" altLang="en-US"/>
              <a:t>的拓扑结构</a:t>
            </a:r>
            <a:endParaRPr lang="zh-CN" altLang="en-US"/>
          </a:p>
          <a:p>
            <a:r>
              <a:rPr lang="en-US" altLang="zh-CN"/>
              <a:t>local</a:t>
            </a:r>
            <a:r>
              <a:rPr lang="zh-CN" altLang="en-US"/>
              <a:t>文件夹里主要是一些准备数据的脚本 供顶层脚本</a:t>
            </a:r>
            <a:r>
              <a:rPr lang="en-US" altLang="zh-CN"/>
              <a:t>run.sh</a:t>
            </a:r>
            <a:r>
              <a:rPr lang="zh-CN" altLang="en-US"/>
              <a:t>调用</a:t>
            </a:r>
            <a:endParaRPr lang="zh-CN" altLang="en-US"/>
          </a:p>
          <a:p>
            <a:r>
              <a:rPr lang="en-US" altLang="zh-CN"/>
              <a:t>steps</a:t>
            </a:r>
            <a:r>
              <a:rPr lang="zh-CN" altLang="en-US"/>
              <a:t>和</a:t>
            </a:r>
            <a:r>
              <a:rPr lang="en-US" altLang="zh-CN"/>
              <a:t>utils</a:t>
            </a:r>
            <a:r>
              <a:rPr lang="zh-CN" altLang="en-US"/>
              <a:t>文件夹里主要是一些运行时调用的脚本</a:t>
            </a:r>
            <a:endParaRPr lang="zh-CN" altLang="en-US"/>
          </a:p>
          <a:p>
            <a:r>
              <a:rPr lang="en-US" altLang="zh-CN"/>
              <a:t>data</a:t>
            </a:r>
            <a:r>
              <a:rPr lang="zh-CN" altLang="en-US"/>
              <a:t>文件夹里主要存放语言模型、发音字典和音素信息等等。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310" y="2330450"/>
            <a:ext cx="11048365" cy="1663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5100"/>
            <a:ext cx="10515600" cy="6012180"/>
          </a:xfrm>
        </p:spPr>
        <p:txBody>
          <a:bodyPr/>
          <a:p>
            <a:r>
              <a:rPr lang="zh-CN" altLang="en-US"/>
              <a:t>键入</a:t>
            </a:r>
            <a:r>
              <a:rPr lang="en-US" altLang="zh-CN"/>
              <a:t>./run.sh </a:t>
            </a:r>
            <a:r>
              <a:rPr lang="zh-CN" altLang="en-US"/>
              <a:t>该脚本执行孤立词识别流程</a:t>
            </a:r>
            <a:endParaRPr lang="zh-CN" altLang="en-US"/>
          </a:p>
          <a:p>
            <a:r>
              <a:rPr lang="zh-CN" altLang="en-US"/>
              <a:t>该脚本主要有以下一个部分构成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4575" y="1070610"/>
            <a:ext cx="7152640" cy="27139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060" y="3876675"/>
            <a:ext cx="9057005" cy="10858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4894580"/>
            <a:ext cx="5104765" cy="1000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99465" y="212725"/>
            <a:ext cx="4191000" cy="809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185" y="1320165"/>
            <a:ext cx="6609715" cy="438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10" y="2034540"/>
            <a:ext cx="7637780" cy="838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" y="3277235"/>
            <a:ext cx="6857365" cy="4857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4360" y="4290060"/>
            <a:ext cx="7330440" cy="94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+mn-ea"/>
              </a:rPr>
              <a:t>说明我们</a:t>
            </a:r>
            <a:r>
              <a:rPr lang="en-US" altLang="zh-CN" sz="2800">
                <a:latin typeface="+mn-ea"/>
              </a:rPr>
              <a:t>kaldi</a:t>
            </a:r>
            <a:r>
              <a:rPr lang="zh-CN" altLang="en-US" sz="2800">
                <a:latin typeface="+mn-ea"/>
              </a:rPr>
              <a:t>已经正确安装了，接下来运行稍微大一点的数据集</a:t>
            </a:r>
            <a:endParaRPr lang="zh-CN" altLang="en-US" sz="280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</a:t>
            </a:r>
            <a:r>
              <a:rPr lang="en-US" altLang="zh-CN"/>
              <a:t>kaldi</a:t>
            </a:r>
            <a:r>
              <a:rPr lang="zh-CN" altLang="en-US"/>
              <a:t>中运行</a:t>
            </a:r>
            <a:r>
              <a:rPr lang="en-US" altLang="zh-CN"/>
              <a:t>timit</a:t>
            </a:r>
            <a:r>
              <a:rPr lang="zh-CN" altLang="en-US"/>
              <a:t>数据集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在终端键入</a:t>
            </a:r>
            <a:r>
              <a:rPr lang="en-US" altLang="zh-CN"/>
              <a:t>cd kaldi-trunk/egs/timit/s5</a:t>
            </a:r>
            <a:endParaRPr lang="en-US" altLang="zh-CN"/>
          </a:p>
          <a:p>
            <a:r>
              <a:rPr lang="zh-CN" altLang="en-US"/>
              <a:t>键入</a:t>
            </a:r>
            <a:r>
              <a:rPr lang="en-US" altLang="zh-CN"/>
              <a:t>ls </a:t>
            </a:r>
            <a:r>
              <a:rPr lang="zh-CN" altLang="en-US"/>
              <a:t>命令查看当前目录下的文件</a:t>
            </a:r>
            <a:endParaRPr lang="zh-CN" altLang="en-US"/>
          </a:p>
          <a:p>
            <a:r>
              <a:rPr lang="zh-CN" altLang="en-US"/>
              <a:t>主要有</a:t>
            </a:r>
            <a:r>
              <a:rPr lang="en-US" altLang="zh-CN"/>
              <a:t>cmd.sh path.sh run.sh</a:t>
            </a:r>
            <a:r>
              <a:rPr lang="zh-CN" altLang="en-US"/>
              <a:t>三个脚本</a:t>
            </a:r>
            <a:endParaRPr lang="zh-CN" altLang="en-US"/>
          </a:p>
          <a:p>
            <a:r>
              <a:rPr lang="en-US" altLang="zh-CN"/>
              <a:t>cmd.sh</a:t>
            </a:r>
            <a:r>
              <a:rPr lang="zh-CN" altLang="en-US"/>
              <a:t>脚本  由于我们是在虚拟机上运行所以配置成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0" y="4006215"/>
            <a:ext cx="4987925" cy="1177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88900"/>
            <a:ext cx="10515600" cy="6088380"/>
          </a:xfrm>
        </p:spPr>
        <p:txBody>
          <a:bodyPr/>
          <a:p>
            <a:r>
              <a:rPr lang="en-US" altLang="zh-CN"/>
              <a:t>path.sh</a:t>
            </a:r>
            <a:r>
              <a:rPr lang="zh-CN" altLang="en-US"/>
              <a:t>脚本中主要存放的是运行程序所需要的环境变量，一般不需我们进行修改</a:t>
            </a:r>
            <a:endParaRPr lang="zh-CN" altLang="en-US"/>
          </a:p>
          <a:p>
            <a:r>
              <a:rPr lang="en-US" altLang="zh-CN"/>
              <a:t>run.sh</a:t>
            </a:r>
            <a:r>
              <a:rPr lang="zh-CN" altLang="en-US"/>
              <a:t>该脚本就是我们运行数据集一系列操作的集合，下面详细分析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3310" y="2013585"/>
            <a:ext cx="4142740" cy="514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66800" y="2613660"/>
            <a:ext cx="751268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这块就是整个脚本的外部配置包括运行模式和环境变量</a:t>
            </a:r>
            <a:endParaRPr lang="zh-CN" altLang="en-US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005" y="3006090"/>
            <a:ext cx="6533515" cy="2400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12520" y="5585460"/>
            <a:ext cx="8122920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这块就是整个声学模型的参数，这里一般默认不更改 这里</a:t>
            </a:r>
            <a:r>
              <a:rPr lang="en-US" altLang="zh-CN" b="1"/>
              <a:t>nj</a:t>
            </a:r>
            <a:r>
              <a:rPr lang="zh-CN" altLang="en-US" b="1"/>
              <a:t>表示的是你使用的</a:t>
            </a:r>
            <a:r>
              <a:rPr lang="en-US" altLang="zh-CN" b="1"/>
              <a:t>cpu</a:t>
            </a:r>
            <a:r>
              <a:rPr lang="zh-CN" altLang="en-US" b="1"/>
              <a:t>核心的数目我们在虚拟机上运行一般设为</a:t>
            </a:r>
            <a:r>
              <a:rPr lang="en-US" altLang="zh-CN" b="1"/>
              <a:t>1</a:t>
            </a:r>
            <a:r>
              <a:rPr lang="zh-CN" altLang="en-US" b="1"/>
              <a:t>好了。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7720" y="136525"/>
            <a:ext cx="10515600" cy="1325563"/>
          </a:xfrm>
        </p:spPr>
        <p:txBody>
          <a:bodyPr/>
          <a:p>
            <a:r>
              <a:rPr lang="en-US" altLang="zh-CN"/>
              <a:t>kaldi</a:t>
            </a:r>
            <a:r>
              <a:rPr lang="zh-CN" altLang="en-US"/>
              <a:t>支持的神经网络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818505" y="478790"/>
            <a:ext cx="6127115" cy="5184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4400" y="1668780"/>
            <a:ext cx="4373880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kaldi</a:t>
            </a:r>
            <a:r>
              <a:rPr lang="zh-CN" altLang="en-US"/>
              <a:t>中目前最成熟的还是</a:t>
            </a:r>
            <a:r>
              <a:rPr lang="en-US" altLang="zh-CN"/>
              <a:t>DNN</a:t>
            </a:r>
            <a:r>
              <a:rPr lang="zh-CN" altLang="en-US"/>
              <a:t>，当然也包含</a:t>
            </a:r>
            <a:r>
              <a:rPr lang="en-US" altLang="zh-CN"/>
              <a:t>CNN</a:t>
            </a:r>
            <a:r>
              <a:rPr lang="zh-CN" altLang="en-US"/>
              <a:t>，</a:t>
            </a:r>
            <a:r>
              <a:rPr lang="en-US" altLang="zh-CN"/>
              <a:t>RNN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2300" y="146050"/>
            <a:ext cx="8020050" cy="29241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2920" y="3040380"/>
            <a:ext cx="9052560" cy="9169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这块是整个实验的数据准备工作 ，我们要做的就是修改</a:t>
            </a:r>
            <a:r>
              <a:rPr lang="en-US" altLang="zh-CN" b="1"/>
              <a:t>timit</a:t>
            </a:r>
            <a:r>
              <a:rPr lang="zh-CN" altLang="en-US" b="1"/>
              <a:t>数据集路径，按照上面给出的格式，然后调用</a:t>
            </a:r>
            <a:r>
              <a:rPr lang="en-US" altLang="zh-CN" b="1"/>
              <a:t>local</a:t>
            </a:r>
            <a:r>
              <a:rPr lang="zh-CN" altLang="en-US" b="1"/>
              <a:t>文件夹下的数据准备和词典准备的脚本，下一步是调用</a:t>
            </a:r>
            <a:r>
              <a:rPr lang="en-US" altLang="zh-CN" b="1"/>
              <a:t>uitls</a:t>
            </a:r>
            <a:r>
              <a:rPr lang="zh-CN" altLang="en-US" b="1"/>
              <a:t>文件夹下的</a:t>
            </a:r>
            <a:r>
              <a:rPr lang="en-US" altLang="zh-CN" b="1"/>
              <a:t>lang</a:t>
            </a:r>
            <a:r>
              <a:rPr lang="zh-CN" altLang="en-US" b="1"/>
              <a:t>准备脚本，这样数据准备的工作就结束了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4525" y="180975"/>
            <a:ext cx="8067675" cy="2047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3400" y="2339340"/>
            <a:ext cx="8138160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这块主要是为训练集和测试集提取</a:t>
            </a:r>
            <a:r>
              <a:rPr lang="en-US" altLang="zh-CN" b="1"/>
              <a:t>MFCC</a:t>
            </a:r>
            <a:r>
              <a:rPr lang="zh-CN" altLang="en-US" b="1"/>
              <a:t>特征，</a:t>
            </a:r>
            <a:r>
              <a:rPr lang="en-US" altLang="zh-CN" b="1"/>
              <a:t>kaldi</a:t>
            </a:r>
            <a:r>
              <a:rPr lang="zh-CN" altLang="en-US" b="1"/>
              <a:t>支持</a:t>
            </a:r>
            <a:r>
              <a:rPr lang="en-US" altLang="zh-CN" b="1"/>
              <a:t>mfcc</a:t>
            </a:r>
            <a:r>
              <a:rPr lang="zh-CN" altLang="en-US" b="1"/>
              <a:t>，</a:t>
            </a:r>
            <a:r>
              <a:rPr lang="en-US" altLang="zh-CN" b="1"/>
              <a:t>plp</a:t>
            </a:r>
            <a:r>
              <a:rPr lang="zh-CN" altLang="en-US" b="1"/>
              <a:t>，</a:t>
            </a:r>
            <a:r>
              <a:rPr lang="en-US" altLang="zh-CN" b="1"/>
              <a:t>pitch</a:t>
            </a:r>
            <a:r>
              <a:rPr lang="zh-CN" altLang="en-US" b="1"/>
              <a:t>等特征，然后做</a:t>
            </a:r>
            <a:r>
              <a:rPr lang="en-US" altLang="zh-CN" b="1"/>
              <a:t>CMVN</a:t>
            </a:r>
            <a:r>
              <a:rPr lang="zh-CN" altLang="en-US" b="1"/>
              <a:t>，</a:t>
            </a:r>
            <a:r>
              <a:rPr lang="en-US" altLang="zh-CN" b="1"/>
              <a:t>compute cepstral mean and variance per utterence</a:t>
            </a:r>
            <a:endParaRPr lang="en-US" altLang="zh-CN" b="1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0" y="3021965"/>
            <a:ext cx="7675880" cy="22764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24840" y="5372100"/>
            <a:ext cx="9525000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这块是单音素的训练和解码部分，是语音识别的最基本部分，在</a:t>
            </a:r>
            <a:r>
              <a:rPr lang="en-US" altLang="zh-CN" b="1"/>
              <a:t>kaldi</a:t>
            </a:r>
            <a:r>
              <a:rPr lang="zh-CN" altLang="en-US" b="1"/>
              <a:t>里这些代码都被封装了可以通过</a:t>
            </a:r>
            <a:r>
              <a:rPr lang="en-US" altLang="zh-CN" b="1"/>
              <a:t>shell</a:t>
            </a:r>
            <a:r>
              <a:rPr lang="zh-CN" altLang="en-US" b="1"/>
              <a:t>脚本直接调用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4225" y="160655"/>
            <a:ext cx="7086600" cy="31242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0560" y="3314700"/>
            <a:ext cx="91135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这块是三音素的训练和解码部分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1690" y="154940"/>
            <a:ext cx="7439025" cy="31051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5800" y="3467100"/>
            <a:ext cx="8961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这块在三音素模型的基础上加上</a:t>
            </a:r>
            <a:r>
              <a:rPr lang="en-US" altLang="zh-CN" b="1"/>
              <a:t>LDA</a:t>
            </a:r>
            <a:r>
              <a:rPr lang="zh-CN" altLang="en-US" b="1"/>
              <a:t>和</a:t>
            </a:r>
            <a:r>
              <a:rPr lang="en-US" altLang="zh-CN" b="1"/>
              <a:t>MLLT</a:t>
            </a:r>
            <a:r>
              <a:rPr lang="zh-CN" altLang="en-US" b="1"/>
              <a:t>变换，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5955" y="173990"/>
            <a:ext cx="7191375" cy="3295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4840" y="3665220"/>
            <a:ext cx="8641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这块是在三音素模型的基础上做了</a:t>
            </a:r>
            <a:r>
              <a:rPr lang="en-US" altLang="zh-CN" b="1"/>
              <a:t>LDA+MLLT+SAT</a:t>
            </a:r>
            <a:r>
              <a:rPr lang="zh-CN" altLang="en-US" b="1"/>
              <a:t>变换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7030" y="107315"/>
            <a:ext cx="7524750" cy="4114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1960" y="4396740"/>
            <a:ext cx="8702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这块是在三音素模型的基础上做了</a:t>
            </a:r>
            <a:r>
              <a:rPr lang="en-US" altLang="zh-CN" b="1"/>
              <a:t>sgmm2</a:t>
            </a:r>
            <a:r>
              <a:rPr lang="zh-CN" altLang="en-US" b="1"/>
              <a:t>，</a:t>
            </a:r>
            <a:r>
              <a:rPr lang="en-US" altLang="zh-CN" b="1"/>
              <a:t>sgmm2</a:t>
            </a:r>
            <a:r>
              <a:rPr lang="zh-CN" altLang="en-US" b="1"/>
              <a:t>是</a:t>
            </a:r>
            <a:r>
              <a:rPr lang="en-US" altLang="zh-CN" b="1"/>
              <a:t>povey</a:t>
            </a:r>
            <a:r>
              <a:rPr lang="zh-CN" altLang="en-US" b="1"/>
              <a:t>提出的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16585" y="33655"/>
            <a:ext cx="7086600" cy="44291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4840" y="4564380"/>
            <a:ext cx="10073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这块是在三音素模型上做了</a:t>
            </a:r>
            <a:r>
              <a:rPr lang="en-US" altLang="zh-CN" b="1"/>
              <a:t>sgmm2+MMI</a:t>
            </a:r>
            <a:endParaRPr lang="en-US" altLang="zh-CN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5240" y="27940"/>
            <a:ext cx="12226290" cy="6804025"/>
          </a:xfrm>
        </p:spPr>
        <p:txBody>
          <a:bodyPr/>
          <a:p>
            <a:r>
              <a:rPr lang="en-US" altLang="zh-CN"/>
              <a:t>kaldi</a:t>
            </a:r>
            <a:r>
              <a:rPr lang="zh-CN" altLang="en-US"/>
              <a:t>中的</a:t>
            </a:r>
            <a:r>
              <a:rPr lang="en-US" altLang="zh-CN"/>
              <a:t>DNN</a:t>
            </a:r>
            <a:r>
              <a:rPr lang="zh-CN" altLang="en-US"/>
              <a:t>模型有两个版本</a:t>
            </a:r>
            <a:endParaRPr lang="zh-CN" altLang="en-US"/>
          </a:p>
          <a:p>
            <a:r>
              <a:rPr lang="en-US" altLang="zh-CN"/>
              <a:t>povey</a:t>
            </a:r>
            <a:r>
              <a:rPr lang="zh-CN" altLang="en-US"/>
              <a:t>版的</a:t>
            </a:r>
            <a:r>
              <a:rPr lang="en-US" altLang="zh-CN"/>
              <a:t>dnn</a:t>
            </a:r>
            <a:r>
              <a:rPr lang="zh-CN" altLang="en-US"/>
              <a:t>模型（不推荐使用）</a:t>
            </a:r>
            <a:endParaRPr lang="zh-CN" altLang="en-US"/>
          </a:p>
          <a:p>
            <a:r>
              <a:rPr lang="en-US" altLang="zh-CN"/>
              <a:t>karel</a:t>
            </a:r>
            <a:r>
              <a:rPr lang="zh-CN" altLang="en-US"/>
              <a:t>版的</a:t>
            </a:r>
            <a:r>
              <a:rPr lang="en-US" altLang="zh-CN"/>
              <a:t>dnn</a:t>
            </a:r>
            <a:r>
              <a:rPr lang="zh-CN" altLang="en-US"/>
              <a:t>模型</a:t>
            </a:r>
            <a:endParaRPr lang="zh-CN" altLang="en-US"/>
          </a:p>
          <a:p>
            <a:r>
              <a:rPr lang="en-US" altLang="zh-CN"/>
              <a:t>111111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该脚本位于</a:t>
            </a:r>
            <a:r>
              <a:rPr lang="en-US" altLang="zh-CN"/>
              <a:t>local/nnet/</a:t>
            </a:r>
            <a:r>
              <a:rPr lang="zh-CN" altLang="en-US"/>
              <a:t>目录下同时该脚本还需要调用</a:t>
            </a:r>
            <a:r>
              <a:rPr lang="en-US" altLang="zh-CN"/>
              <a:t>setps/nnet/</a:t>
            </a:r>
            <a:r>
              <a:rPr lang="zh-CN" altLang="en-US"/>
              <a:t>下的脚本</a:t>
            </a:r>
            <a:endParaRPr lang="zh-CN" altLang="en-US"/>
          </a:p>
          <a:p>
            <a:r>
              <a:rPr lang="zh-CN" altLang="en-US"/>
              <a:t>第一步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在</a:t>
            </a:r>
            <a:r>
              <a:rPr lang="en-US" altLang="zh-CN"/>
              <a:t>MFCC</a:t>
            </a:r>
            <a:r>
              <a:rPr lang="zh-CN" altLang="en-US"/>
              <a:t>特征的基础上做</a:t>
            </a:r>
            <a:r>
              <a:rPr lang="en-US" altLang="zh-CN"/>
              <a:t>f</a:t>
            </a:r>
            <a:r>
              <a:rPr lang="en-US" altLang="zh-CN"/>
              <a:t>MLLR</a:t>
            </a:r>
            <a:r>
              <a:rPr lang="zh-CN" altLang="en-US"/>
              <a:t>变换我们用的就是这个特征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steps/nnet/make_fmllr_feats.sh</a:t>
            </a:r>
            <a:r>
              <a:rPr lang="zh-CN" altLang="en-US"/>
              <a:t>就是完成这部分内容的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  90%</a:t>
            </a:r>
            <a:r>
              <a:rPr lang="zh-CN" altLang="en-US"/>
              <a:t>用来训练，</a:t>
            </a:r>
            <a:r>
              <a:rPr lang="en-US" altLang="zh-CN"/>
              <a:t>10%</a:t>
            </a:r>
            <a:r>
              <a:rPr lang="zh-CN" altLang="en-US"/>
              <a:t>用来做交叉，</a:t>
            </a:r>
            <a:r>
              <a:rPr lang="en-US" altLang="zh-CN"/>
              <a:t>utils/subset_data_dir_tr_cv.sh</a:t>
            </a:r>
            <a:r>
              <a:rPr lang="zh-CN" altLang="en-US"/>
              <a:t>来完成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115" y="1628140"/>
            <a:ext cx="10859135" cy="1254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315" y="88265"/>
            <a:ext cx="11962130" cy="6774815"/>
          </a:xfrm>
        </p:spPr>
        <p:txBody>
          <a:bodyPr/>
          <a:p>
            <a:r>
              <a:rPr lang="zh-CN" altLang="en-US"/>
              <a:t>接下来是预训练</a:t>
            </a:r>
            <a:endParaRPr lang="zh-CN" altLang="en-US"/>
          </a:p>
          <a:p>
            <a:r>
              <a:rPr lang="en-US" altLang="zh-CN"/>
              <a:t>Pre-train DBN , a stack of RBMs</a:t>
            </a:r>
            <a:endParaRPr lang="en-US" altLang="zh-CN"/>
          </a:p>
          <a:p>
            <a:r>
              <a:rPr lang="en-US" altLang="zh-CN"/>
              <a:t>steps/nnet/pretrain_dbn.sh </a:t>
            </a:r>
            <a:r>
              <a:rPr lang="zh-CN" altLang="en-US"/>
              <a:t>该脚本完成该步的训练</a:t>
            </a:r>
            <a:endParaRPr lang="zh-CN" altLang="en-US"/>
          </a:p>
          <a:p>
            <a:pPr marL="0" indent="0">
              <a:buNone/>
            </a:pPr>
            <a:r>
              <a:rPr lang="en-US" altLang="zh-CN"/>
              <a:t> --hid-dim 1024 </a:t>
            </a:r>
            <a:r>
              <a:rPr lang="zh-CN" altLang="en-US"/>
              <a:t>表示每一层的单元数 </a:t>
            </a:r>
            <a:r>
              <a:rPr lang="en-US" altLang="zh-CN"/>
              <a:t>--rbm-iter </a:t>
            </a:r>
            <a:r>
              <a:rPr lang="zh-CN" altLang="en-US"/>
              <a:t>表示</a:t>
            </a:r>
            <a:r>
              <a:rPr lang="en-US" altLang="zh-CN"/>
              <a:t>rbm</a:t>
            </a:r>
            <a:r>
              <a:rPr lang="zh-CN" altLang="en-US"/>
              <a:t>的数目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该脚本分为以下几个个部分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</a:t>
            </a:r>
            <a:r>
              <a:rPr lang="en-US" altLang="zh-CN"/>
              <a:t>topology initialization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number of iterations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pre-trainging opts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data processing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 feature processing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 （太多了感兴趣可以自己看）</a:t>
            </a:r>
            <a:endParaRPr lang="zh-CN" altLang="en-US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     </a:t>
            </a:r>
            <a:endParaRPr lang="en-US" altLang="zh-CN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510" y="73660"/>
            <a:ext cx="12175490" cy="6682105"/>
          </a:xfrm>
        </p:spPr>
        <p:txBody>
          <a:bodyPr/>
          <a:p>
            <a:r>
              <a:rPr lang="zh-CN" altLang="en-US"/>
              <a:t>第二步</a:t>
            </a:r>
            <a:r>
              <a:rPr lang="en-US" altLang="zh-CN"/>
              <a:t>train the DNN optimizing per-frame cross-entropy</a:t>
            </a:r>
            <a:endParaRPr lang="en-US" altLang="zh-CN"/>
          </a:p>
          <a:p>
            <a:r>
              <a:rPr lang="en-US" altLang="zh-CN"/>
              <a:t>steps/nnet/train.sh</a:t>
            </a:r>
            <a:r>
              <a:rPr lang="zh-CN" altLang="en-US"/>
              <a:t>该脚本完成这部分的操作 </a:t>
            </a:r>
            <a:r>
              <a:rPr lang="en-US" altLang="zh-CN"/>
              <a:t>--hid-layers 0 --learn-rate0.008</a:t>
            </a:r>
            <a:endParaRPr lang="en-US" altLang="zh-CN"/>
          </a:p>
          <a:p>
            <a:r>
              <a:rPr lang="zh-CN" altLang="en-US"/>
              <a:t>打开该脚本里面有许多参数可调</a:t>
            </a:r>
            <a:endParaRPr lang="zh-CN" altLang="en-US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2740" y="1533525"/>
            <a:ext cx="8554085" cy="24333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5760" y="4152900"/>
            <a:ext cx="74980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（脚本很长）</a:t>
            </a:r>
            <a:endParaRPr lang="zh-CN" altLang="en-US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280" y="-107315"/>
            <a:ext cx="10515600" cy="1325563"/>
          </a:xfrm>
        </p:spPr>
        <p:txBody>
          <a:bodyPr/>
          <a:p>
            <a:r>
              <a:rPr lang="en-US" altLang="zh-CN"/>
              <a:t>DNN-HMM</a:t>
            </a:r>
            <a:r>
              <a:rPr lang="zh-CN" altLang="en-US"/>
              <a:t>结构表现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24375" y="789940"/>
            <a:ext cx="7044690" cy="544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115" y="88265"/>
            <a:ext cx="11978005" cy="6515735"/>
          </a:xfrm>
        </p:spPr>
        <p:txBody>
          <a:bodyPr/>
          <a:p>
            <a:r>
              <a:rPr lang="zh-CN" altLang="en-US"/>
              <a:t>第三步 </a:t>
            </a:r>
            <a:endParaRPr lang="zh-CN" altLang="en-US"/>
          </a:p>
          <a:p>
            <a:r>
              <a:rPr lang="en-US"/>
              <a:t>S</a:t>
            </a:r>
            <a:r>
              <a:t>equence training using sMBR criterion, we do Stochastic-GD with per-utterance updates. We use usually good acwt 0.1</a:t>
            </a:r>
          </a:p>
          <a:p>
            <a:r>
              <a:t>First we generate lattices and alignments:  </a:t>
            </a:r>
          </a:p>
          <a:p>
            <a:r>
              <a:t>steps/nnet/align.sh   steps/nnet/make_denlats.sh</a:t>
            </a:r>
          </a:p>
          <a:p>
            <a:r>
              <a:t>Re-train the DNN by 6 iterations of sMBR</a:t>
            </a:r>
          </a:p>
          <a:p>
            <a:r>
              <a:rPr lang="en-US"/>
              <a:t>steps/nnet/train_mpe.sh (need )</a:t>
            </a:r>
            <a:endParaRPr lang="en-US"/>
          </a:p>
          <a:p>
            <a:r>
              <a:rPr lang="en-US"/>
              <a:t>final</a:t>
            </a:r>
            <a:endParaRPr lang="en-US"/>
          </a:p>
          <a:p>
            <a:r>
              <a:rPr lang="en-US"/>
              <a:t>decode</a:t>
            </a:r>
            <a:endParaRPr lang="en-US"/>
          </a:p>
          <a:p>
            <a:r>
              <a:rPr lang="en-US"/>
              <a:t>steps/nnet/decode.sh</a:t>
            </a:r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315" y="57785"/>
            <a:ext cx="11840210" cy="6698615"/>
          </a:xfrm>
        </p:spPr>
        <p:txBody>
          <a:bodyPr/>
          <a:p>
            <a:r>
              <a:rPr lang="zh-CN" altLang="en-US"/>
              <a:t>整个</a:t>
            </a:r>
            <a:r>
              <a:rPr lang="en-US" altLang="zh-CN"/>
              <a:t>DNN</a:t>
            </a:r>
            <a:r>
              <a:rPr lang="zh-CN" altLang="en-US"/>
              <a:t>部分依托</a:t>
            </a:r>
            <a:r>
              <a:rPr lang="en-US" altLang="zh-CN"/>
              <a:t>timit/s5/local/run_dnn.sh</a:t>
            </a:r>
            <a:r>
              <a:rPr lang="zh-CN" altLang="en-US"/>
              <a:t>该脚本</a:t>
            </a:r>
            <a:endParaRPr lang="zh-CN" altLang="en-US"/>
          </a:p>
          <a:p>
            <a:r>
              <a:rPr lang="zh-CN" altLang="en-US"/>
              <a:t>实现了对</a:t>
            </a:r>
            <a:r>
              <a:rPr lang="en-US" altLang="zh-CN"/>
              <a:t>src/nnet/</a:t>
            </a:r>
            <a:r>
              <a:rPr lang="zh-CN" altLang="en-US"/>
              <a:t>目录下所有与</a:t>
            </a:r>
            <a:r>
              <a:rPr lang="en-US" altLang="zh-CN"/>
              <a:t>dnn</a:t>
            </a:r>
            <a:r>
              <a:rPr lang="zh-CN" altLang="en-US"/>
              <a:t>训练有关的脚本的调用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185" y="1092835"/>
            <a:ext cx="5456555" cy="1675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" y="3945255"/>
            <a:ext cx="10590530" cy="2076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705"/>
            <a:ext cx="10515600" cy="5997575"/>
          </a:xfrm>
        </p:spPr>
        <p:txBody>
          <a:bodyPr/>
          <a:p>
            <a:r>
              <a:rPr lang="zh-CN" altLang="en-US"/>
              <a:t>由于我们是在虚拟机环境下运行所以</a:t>
            </a:r>
            <a:r>
              <a:rPr lang="en-US" altLang="zh-CN"/>
              <a:t>DNN</a:t>
            </a:r>
            <a:r>
              <a:rPr lang="zh-CN" altLang="en-US"/>
              <a:t>部分我们无法运行将其注释掉。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235" y="1057275"/>
            <a:ext cx="7028815" cy="20002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97280" y="3284220"/>
            <a:ext cx="8092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这块就是对整个识别结果进行打分，用到的脚本是</a:t>
            </a:r>
            <a:r>
              <a:rPr lang="en-US" altLang="zh-CN" b="1"/>
              <a:t>best_wer.sh</a:t>
            </a:r>
            <a:endParaRPr lang="en-US" altLang="zh-CN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3660"/>
            <a:ext cx="10515600" cy="6103620"/>
          </a:xfrm>
        </p:spPr>
        <p:txBody>
          <a:bodyPr/>
          <a:p>
            <a:r>
              <a:rPr lang="en-US" altLang="zh-CN"/>
              <a:t>RESULTS.sh</a:t>
            </a:r>
            <a:r>
              <a:rPr lang="zh-CN" altLang="en-US"/>
              <a:t>脚本主要用来打分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" y="556260"/>
            <a:ext cx="12105005" cy="990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805" y="1777365"/>
            <a:ext cx="7285990" cy="895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timit</a:t>
            </a:r>
            <a:r>
              <a:rPr lang="zh-CN" altLang="en-US"/>
              <a:t>数据集简介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The TIMIT corpus of read speech is designed to provide speech data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from acoustic-phonetic studies and for development and evaluation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of automatic speech recogntion systems. TIMIT contains broadband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recordings of 630 speakers of eight major dialects of American English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each reading ten phonetically rich sentences. The TIMIT corpus  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includes time-aligned or thographic,phonetic and word transcription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   as well as a 16-bit, 16kHz speech waveform file for each utterance.</a:t>
            </a:r>
            <a:endParaRPr lang="en-US" altLang="zh-CN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40665"/>
            <a:ext cx="10515600" cy="5936615"/>
          </a:xfrm>
        </p:spPr>
        <p:txBody>
          <a:bodyPr/>
          <a:p>
            <a:r>
              <a:rPr lang="zh-CN" altLang="en-US"/>
              <a:t>在终端键入</a:t>
            </a:r>
            <a:r>
              <a:rPr lang="en-US" altLang="zh-CN"/>
              <a:t>cd kaldi-trunk/egs/timit/s5</a:t>
            </a:r>
            <a:endParaRPr lang="en-US" altLang="zh-CN"/>
          </a:p>
          <a:p>
            <a:r>
              <a:rPr lang="zh-CN" altLang="en-US"/>
              <a:t>键入</a:t>
            </a:r>
            <a:r>
              <a:rPr lang="en-US" altLang="zh-CN"/>
              <a:t>ls</a:t>
            </a:r>
            <a:r>
              <a:rPr lang="zh-CN" altLang="en-US"/>
              <a:t>命令</a:t>
            </a:r>
            <a:endParaRPr lang="zh-CN" altLang="en-US"/>
          </a:p>
          <a:p>
            <a:r>
              <a:rPr lang="en-US" altLang="zh-CN"/>
              <a:t>cat run.sh </a:t>
            </a:r>
            <a:r>
              <a:rPr lang="zh-CN" altLang="en-US"/>
              <a:t>查看</a:t>
            </a:r>
            <a:r>
              <a:rPr lang="en-US" altLang="zh-CN"/>
              <a:t>timit</a:t>
            </a:r>
            <a:r>
              <a:rPr lang="zh-CN" altLang="en-US"/>
              <a:t>数据路径是否修改完成</a:t>
            </a:r>
            <a:endParaRPr lang="zh-CN" altLang="en-US"/>
          </a:p>
          <a:p>
            <a:r>
              <a:rPr lang="en-US" altLang="zh-CN"/>
              <a:t>./run.sh</a:t>
            </a:r>
            <a:r>
              <a:rPr lang="zh-CN" altLang="en-US"/>
              <a:t>接下来就是一系列自动化操作了</a:t>
            </a:r>
            <a:endParaRPr lang="zh-CN" altLang="en-US"/>
          </a:p>
          <a:p>
            <a:r>
              <a:rPr lang="zh-CN" altLang="en-US"/>
              <a:t>过程很慢等几个小时吧</a:t>
            </a:r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kaldi</a:t>
            </a:r>
            <a:r>
              <a:rPr lang="zh-CN" altLang="en-US"/>
              <a:t>作为一个语音识别工具箱，对新手不是很友好。需要一定的背景知识，可以通过学习官方文档来加强理解。</a:t>
            </a:r>
            <a:endParaRPr lang="zh-CN" altLang="en-US"/>
          </a:p>
          <a:p>
            <a:r>
              <a:rPr lang="zh-CN" altLang="en-US"/>
              <a:t>基本上将如何创建虚拟机，安装</a:t>
            </a:r>
            <a:r>
              <a:rPr lang="en-US" altLang="zh-CN"/>
              <a:t>kaldi</a:t>
            </a:r>
            <a:r>
              <a:rPr lang="zh-CN" altLang="en-US"/>
              <a:t>，测试</a:t>
            </a:r>
            <a:r>
              <a:rPr lang="en-US" altLang="zh-CN"/>
              <a:t>yesno</a:t>
            </a:r>
            <a:r>
              <a:rPr lang="zh-CN" altLang="en-US"/>
              <a:t>，到运行</a:t>
            </a:r>
            <a:r>
              <a:rPr lang="en-US" altLang="zh-CN"/>
              <a:t>timit</a:t>
            </a:r>
            <a:r>
              <a:rPr lang="zh-CN" altLang="en-US"/>
              <a:t>数据集大概的讲清楚了。</a:t>
            </a:r>
            <a:endParaRPr lang="zh-CN" altLang="en-US"/>
          </a:p>
          <a:p>
            <a:r>
              <a:rPr lang="zh-CN" altLang="en-US"/>
              <a:t>大家可以回头试试。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844030" y="70485"/>
            <a:ext cx="5224780" cy="63379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8160" y="434340"/>
            <a:ext cx="5532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DNN</a:t>
            </a:r>
            <a:r>
              <a:rPr lang="zh-CN" altLang="en-US" sz="2800" b="1"/>
              <a:t>部分的结构</a:t>
            </a:r>
            <a:endParaRPr lang="zh-CN" altLang="en-US" sz="2800" b="1"/>
          </a:p>
        </p:txBody>
      </p:sp>
      <p:sp>
        <p:nvSpPr>
          <p:cNvPr id="7" name="文本框 6"/>
          <p:cNvSpPr txBox="1"/>
          <p:nvPr/>
        </p:nvSpPr>
        <p:spPr>
          <a:xfrm>
            <a:off x="487680" y="1714500"/>
            <a:ext cx="6035040" cy="1191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zh-CN" altLang="en-US"/>
              <a:t>输入层（出入的是</a:t>
            </a:r>
            <a:r>
              <a:rPr lang="en-US" altLang="zh-CN"/>
              <a:t>MFCC</a:t>
            </a:r>
            <a:r>
              <a:rPr lang="zh-CN" altLang="en-US"/>
              <a:t>特征）</a:t>
            </a:r>
            <a:endParaRPr lang="zh-CN" altLang="en-US"/>
          </a:p>
          <a:p>
            <a:pPr marL="285750" indent="-285750">
              <a:buFont typeface="Arial" charset="0"/>
              <a:buChar char="•"/>
            </a:pPr>
            <a:r>
              <a:rPr lang="zh-CN" altLang="en-US"/>
              <a:t>可能有</a:t>
            </a:r>
            <a:r>
              <a:rPr lang="en-US" altLang="zh-CN"/>
              <a:t>3-8</a:t>
            </a:r>
            <a:r>
              <a:rPr lang="zh-CN" altLang="en-US"/>
              <a:t>层的隐藏层</a:t>
            </a:r>
            <a:endParaRPr lang="zh-CN" altLang="en-US"/>
          </a:p>
          <a:p>
            <a:pPr marL="285750" indent="-285750">
              <a:buFont typeface="Arial" charset="0"/>
              <a:buChar char="•"/>
            </a:pPr>
            <a:r>
              <a:rPr lang="zh-CN" altLang="en-US"/>
              <a:t>输出层是</a:t>
            </a:r>
            <a:r>
              <a:rPr lang="en-US" altLang="zh-CN"/>
              <a:t>CD-phone ,</a:t>
            </a:r>
            <a:r>
              <a:rPr lang="zh-CN" altLang="en-US"/>
              <a:t>它的数目依据</a:t>
            </a:r>
            <a:r>
              <a:rPr lang="en-US" altLang="zh-CN"/>
              <a:t>CD-phone</a:t>
            </a:r>
            <a:r>
              <a:rPr lang="zh-CN" altLang="en-US"/>
              <a:t>的聚类数目而定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DNN</a:t>
            </a:r>
            <a:r>
              <a:rPr lang="zh-CN" altLang="en-US"/>
              <a:t>的构建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76370" y="1285240"/>
            <a:ext cx="8048625" cy="44100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44880" y="2004060"/>
            <a:ext cx="2545080" cy="1191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charset="0"/>
              <a:buChar char="•"/>
            </a:pPr>
            <a:r>
              <a:rPr lang="en-US" altLang="zh-CN"/>
              <a:t>GRBM</a:t>
            </a:r>
            <a:endParaRPr lang="en-US" altLang="zh-CN"/>
          </a:p>
          <a:p>
            <a:pPr marL="285750" indent="-285750">
              <a:buFont typeface="Arial" charset="0"/>
              <a:buChar char="•"/>
            </a:pPr>
            <a:r>
              <a:rPr lang="en-US" altLang="zh-CN"/>
              <a:t>RBM</a:t>
            </a:r>
            <a:endParaRPr lang="en-US" altLang="zh-CN"/>
          </a:p>
          <a:p>
            <a:pPr marL="285750" indent="-285750">
              <a:buFont typeface="Arial" charset="0"/>
              <a:buChar char="•"/>
            </a:pPr>
            <a:r>
              <a:rPr lang="en-US" altLang="zh-CN"/>
              <a:t>DBN</a:t>
            </a:r>
            <a:endParaRPr lang="en-US" altLang="zh-CN"/>
          </a:p>
          <a:p>
            <a:pPr marL="285750" indent="-285750">
              <a:buFont typeface="Arial" charset="0"/>
              <a:buChar char="•"/>
            </a:pPr>
            <a:r>
              <a:rPr lang="en-US" altLang="zh-CN"/>
              <a:t>DBN-DNN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kaldi</a:t>
            </a:r>
            <a:r>
              <a:rPr lang="zh-CN" altLang="en-US"/>
              <a:t>的安装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kaldi</a:t>
            </a:r>
            <a:r>
              <a:rPr lang="zh-CN" altLang="en-US"/>
              <a:t>主要是运行在</a:t>
            </a:r>
            <a:r>
              <a:rPr lang="en-US" altLang="zh-CN"/>
              <a:t>Unix-like</a:t>
            </a:r>
            <a:r>
              <a:rPr lang="zh-CN" altLang="en-US"/>
              <a:t>操作系统下，因此各种发行版的</a:t>
            </a:r>
            <a:r>
              <a:rPr lang="en-US" altLang="zh-CN"/>
              <a:t>Linux</a:t>
            </a:r>
            <a:r>
              <a:rPr lang="zh-CN" altLang="en-US"/>
              <a:t>操作系统均可。</a:t>
            </a:r>
            <a:endParaRPr lang="zh-CN" altLang="en-US"/>
          </a:p>
          <a:p>
            <a:r>
              <a:rPr lang="zh-CN" altLang="en-US"/>
              <a:t>基于虚拟机的环境搭建</a:t>
            </a:r>
            <a:endParaRPr lang="zh-CN" altLang="en-US"/>
          </a:p>
          <a:p>
            <a:r>
              <a:rPr lang="zh-CN" altLang="en-US"/>
              <a:t>准备工作：</a:t>
            </a:r>
            <a:r>
              <a:rPr lang="en-US" altLang="zh-CN"/>
              <a:t>VMare-workstaion</a:t>
            </a:r>
            <a:r>
              <a:rPr lang="zh-CN" altLang="en-US"/>
              <a:t>、</a:t>
            </a:r>
            <a:r>
              <a:rPr lang="en-US" altLang="zh-CN"/>
              <a:t>Ubuntu-14.04-desktop-amd64.iso</a:t>
            </a:r>
            <a:endParaRPr lang="en-US" altLang="zh-CN"/>
          </a:p>
          <a:p>
            <a:r>
              <a:rPr lang="zh-CN" altLang="en-US"/>
              <a:t>安装</a:t>
            </a:r>
            <a:r>
              <a:rPr lang="en-US" altLang="zh-CN"/>
              <a:t>VMare-workstation </a:t>
            </a:r>
            <a:r>
              <a:rPr lang="zh-CN" altLang="en-US"/>
              <a:t>一路默认安装即可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创建虚拟机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创建新的虚拟机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3725" y="829945"/>
            <a:ext cx="6083935" cy="5235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4369</Words>
  <Application>WPS 演示</Application>
  <PresentationFormat>宽屏</PresentationFormat>
  <Paragraphs>265</Paragraphs>
  <Slides>56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57" baseType="lpstr">
      <vt:lpstr>Office 主题</vt:lpstr>
      <vt:lpstr>Kaldi工具箱简介</vt:lpstr>
      <vt:lpstr>kaldi是一款基于c++编写的完全开源的语音识别工具箱。</vt:lpstr>
      <vt:lpstr>Kaldi的组织架构</vt:lpstr>
      <vt:lpstr>kaldi支持的神经网络</vt:lpstr>
      <vt:lpstr>DNN-HMM结构表现</vt:lpstr>
      <vt:lpstr>PowerPoint 演示文稿</vt:lpstr>
      <vt:lpstr>DNN的构建</vt:lpstr>
      <vt:lpstr>kaldi的安装</vt:lpstr>
      <vt:lpstr>创建虚拟机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安装Ubuntu操作系统</vt:lpstr>
      <vt:lpstr>PowerPoint 演示文稿</vt:lpstr>
      <vt:lpstr>PowerPoint 演示文稿</vt:lpstr>
      <vt:lpstr>PowerPoint 演示文稿</vt:lpstr>
      <vt:lpstr>PowerPoint 演示文稿</vt:lpstr>
      <vt:lpstr>安装Kaldi工具箱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在kaldi中运行timit数据集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timit数据集简介</vt:lpstr>
      <vt:lpstr>PowerPoint 演示文稿</vt:lpstr>
      <vt:lpstr>总结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peter</dc:creator>
  <cp:lastModifiedBy>peter</cp:lastModifiedBy>
  <cp:revision>22</cp:revision>
  <dcterms:created xsi:type="dcterms:W3CDTF">2015-05-05T08:02:00Z</dcterms:created>
  <dcterms:modified xsi:type="dcterms:W3CDTF">2016-04-07T14:08:22Z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